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48" r:id="rId3"/>
  </p:sldMasterIdLst>
  <p:sldIdLst>
    <p:sldId id="1089" r:id="rId4"/>
    <p:sldId id="1090" r:id="rId5"/>
    <p:sldId id="1091" r:id="rId6"/>
    <p:sldId id="1025" r:id="rId7"/>
    <p:sldId id="912" r:id="rId8"/>
    <p:sldId id="913" r:id="rId9"/>
    <p:sldId id="917" r:id="rId10"/>
    <p:sldId id="920" r:id="rId11"/>
    <p:sldId id="1026" r:id="rId12"/>
    <p:sldId id="1092" r:id="rId13"/>
    <p:sldId id="1027" r:id="rId14"/>
    <p:sldId id="1033" r:id="rId15"/>
    <p:sldId id="1032" r:id="rId16"/>
    <p:sldId id="1146" r:id="rId17"/>
    <p:sldId id="1093" r:id="rId18"/>
    <p:sldId id="1155" r:id="rId19"/>
    <p:sldId id="1154" r:id="rId20"/>
    <p:sldId id="1130" r:id="rId21"/>
    <p:sldId id="1076" r:id="rId22"/>
    <p:sldId id="1131" r:id="rId23"/>
    <p:sldId id="1126" r:id="rId24"/>
    <p:sldId id="1127" r:id="rId25"/>
    <p:sldId id="1136" r:id="rId26"/>
    <p:sldId id="1132" r:id="rId27"/>
    <p:sldId id="1095" r:id="rId28"/>
    <p:sldId id="1137" r:id="rId29"/>
    <p:sldId id="1138" r:id="rId30"/>
    <p:sldId id="1096" r:id="rId31"/>
    <p:sldId id="1133" r:id="rId32"/>
    <p:sldId id="1134" r:id="rId33"/>
    <p:sldId id="1135" r:id="rId34"/>
    <p:sldId id="1097" r:id="rId35"/>
    <p:sldId id="1147" r:id="rId36"/>
    <p:sldId id="1148" r:id="rId37"/>
    <p:sldId id="1149" r:id="rId38"/>
    <p:sldId id="1150" r:id="rId39"/>
    <p:sldId id="1077" r:id="rId40"/>
    <p:sldId id="1078" r:id="rId41"/>
    <p:sldId id="1079" r:id="rId42"/>
    <p:sldId id="1080" r:id="rId43"/>
    <p:sldId id="1081" r:id="rId44"/>
    <p:sldId id="1098" r:id="rId45"/>
    <p:sldId id="1143" r:id="rId46"/>
    <p:sldId id="1144" r:id="rId47"/>
    <p:sldId id="1099" r:id="rId48"/>
    <p:sldId id="1141" r:id="rId49"/>
    <p:sldId id="1142" r:id="rId50"/>
    <p:sldId id="1037" r:id="rId51"/>
    <p:sldId id="1046" r:id="rId52"/>
    <p:sldId id="1038" r:id="rId53"/>
    <p:sldId id="1041" r:id="rId54"/>
    <p:sldId id="1045" r:id="rId55"/>
    <p:sldId id="1042" r:id="rId56"/>
    <p:sldId id="1044" r:id="rId57"/>
    <p:sldId id="1043" r:id="rId58"/>
    <p:sldId id="1052" r:id="rId59"/>
    <p:sldId id="1100" r:id="rId60"/>
    <p:sldId id="1104" r:id="rId61"/>
    <p:sldId id="1145" r:id="rId62"/>
    <p:sldId id="1066" r:id="rId63"/>
    <p:sldId id="1068" r:id="rId64"/>
    <p:sldId id="1067" r:id="rId65"/>
    <p:sldId id="1069" r:id="rId66"/>
    <p:sldId id="1101" r:id="rId67"/>
    <p:sldId id="894" r:id="rId68"/>
    <p:sldId id="896" r:id="rId69"/>
    <p:sldId id="1152" r:id="rId70"/>
    <p:sldId id="1153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slide" Target="slides/slide6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2A0D2-3D65-4550-BC09-F9DABD8B78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A7837B-CA8F-48EB-92C2-42B487F43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6348D-ED38-4EC7-827C-02A549D39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1FD7-E9F1-4AC0-B832-158A5654AD4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5D48B-7568-4FE8-B0AC-8E0196809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B5DA3-C499-4B82-AA19-B28A331C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55E0-7742-4C26-84BA-A15705D1D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29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D40B9-E16C-4A05-B90D-F05EE27EC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2A300-C281-43E0-A269-3A73AD115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BA8CA-B28E-4A39-8100-361C1B2C6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1FD7-E9F1-4AC0-B832-158A5654AD4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2F5DE-5016-4FD2-B553-B9C82AA82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2D4C4-DB6B-4669-BF79-D95FE0115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55E0-7742-4C26-84BA-A15705D1D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94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C665E-0544-48AA-83EC-F27E8FFA6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85F37-907D-431D-B86F-0D36FB9B3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DC7A6-6EDA-4458-B5DA-F90A8779D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1FD7-E9F1-4AC0-B832-158A5654AD4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44D24-7005-4DF1-A9A3-008C27198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5499A-DC05-4B7D-9FBA-2C37E9EFA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55E0-7742-4C26-84BA-A15705D1D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39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97D6E-E0E0-4A12-A299-542344461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DB8AD-8B90-4ED1-8D84-7F15ACDDF3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41AE1E-CBE5-4BFE-A0A6-D107BF33F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F912C3-EF99-4432-B9D8-D241517FE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1FD7-E9F1-4AC0-B832-158A5654AD4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2DFB63-A263-4144-8B69-B3A94840C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6523A-1421-47F7-8BEA-657C91C7A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55E0-7742-4C26-84BA-A15705D1D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2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CF302-E070-4985-8C5D-12D46D495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C4F44-3195-4427-9A51-3A16D309B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E880FB-DD2B-4C16-B7B2-2E6F2CF61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653348-43F6-405C-8700-18C9630E42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7F8D6-46A8-4BEF-BC8A-42AD37147B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E7E032-1288-413B-983E-8CCEB98FC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1FD7-E9F1-4AC0-B832-158A5654AD4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1164B8-1616-4E43-851B-4B5B7B949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4666AE-FCBF-4F69-A981-BD2716AB4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55E0-7742-4C26-84BA-A15705D1D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32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CBA29-277F-4449-B668-0D2382CD3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1FD934-BDD1-4C48-A6CB-7052B805F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1FD7-E9F1-4AC0-B832-158A5654AD4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5AB4D-1BE5-4BFA-AC01-71157C831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764F5F-EB69-4ED8-B9CF-78F94948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55E0-7742-4C26-84BA-A15705D1D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057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D03723-A66B-4011-8F93-945BAA2B9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1FD7-E9F1-4AC0-B832-158A5654AD4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FA13D3-8F43-46C4-8D0D-1E8DC371D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29E323-A5F9-4852-836F-532C87C04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55E0-7742-4C26-84BA-A15705D1D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111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94F89-B8D4-4B6A-94BA-B9E92EDA5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7D3A7-25E3-482E-ADC0-ADF86234E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315FE-8CC2-4EAC-82C2-3DB1E5BCA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DBFEF-558C-4D4A-A439-C500828DE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1FD7-E9F1-4AC0-B832-158A5654AD4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1B99E-EED3-4B0F-831D-608BDF031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88EA06-C405-4F0B-AC78-BB8EF6B9B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55E0-7742-4C26-84BA-A15705D1D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34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41FFC-1CDE-4734-8BB0-ED9B98A34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C4284E-1B1D-4DD0-AA82-9EF9E286AC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55AC5-A333-48CE-9371-6573C95E95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BEEC7F-4625-4C40-B46A-FF9533589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1FD7-E9F1-4AC0-B832-158A5654AD4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5E288-0B98-450E-92C1-6E7E56AA1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071E8-801F-4098-B410-D85D63A9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55E0-7742-4C26-84BA-A15705D1D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90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7A165-124D-4F63-B428-553765901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CB7FDB-FAD4-4A33-BDAB-F0783FAAC5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55B80-42BB-4A93-AD1B-52CE77BB0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1FD7-E9F1-4AC0-B832-158A5654AD4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969FE-E355-4D59-B8DC-CEEE8830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8705F-A0F9-4BC1-9D58-DC2865B08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55E0-7742-4C26-84BA-A15705D1D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50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BD8F09-B985-4ECA-86DB-5DE95FB83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C3F742-47E4-4590-AB10-6A67C6128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AABC2-7A95-463D-9F43-777C6588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1FD7-E9F1-4AC0-B832-158A5654AD4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05389-3417-4253-A17B-367D42991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414CA-1D6A-4C06-A95F-9082693B7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C55E0-7742-4C26-84BA-A15705D1D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12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65D104-DC4B-6562-39BF-760AA0727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0951C-E22D-4361-9948-939A1FD721B6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6BDD44-FD2B-6586-C654-60D56640D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441F7-68FF-7349-BF95-F0B167A2C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DF73A-871C-49B0-B5E7-DA3EBBDA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55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7CC53F-2DD5-3178-3644-36EDE534D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F9AB7-BF5C-4057-A331-77378FF6CAE2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8910BE-23A4-30B6-B2BA-CB0E0957D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8E5B1-24E5-828F-1CD0-E87FD80A6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0596E-D922-49A3-819C-3CAB9EE12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04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79CE4-3F4F-5C8C-1D25-800E4B6A2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A363E-FC01-930A-C9B3-731326336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29D43-8EAF-DA5D-D1B9-EB36E69A0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F9AB7-BF5C-4057-A331-77378FF6CAE2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19313-C493-7522-AC85-BEBDF4FEB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896D4-36C4-8946-CF08-54035B035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0596E-D922-49A3-819C-3CAB9EE12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64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5F11D8-428E-4C43-9587-2FB631B39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4DBE2B-7355-4924-982C-FE75272B5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50DC1-B208-47CB-95B9-C8230B9D3C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71FD7-E9F1-4AC0-B832-158A5654AD4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7167B8-0626-4C63-96A2-978D360C3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44EC1-9695-4BB3-B03F-66950D6EF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C55E0-7742-4C26-84BA-A15705D1D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9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AD6D54-71C7-3A46-88D1-7910AAC38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70F01-D073-C9E9-CAE3-32BFE38BE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DD7F6-A213-1634-C853-A6062AA927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0951C-E22D-4361-9948-939A1FD721B6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20104-C43F-B9C4-D5F6-CDEF507DCD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3B3F9-B527-FFCE-02AE-964B64F3B9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DF73A-871C-49B0-B5E7-DA3EBBDA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7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B16A92-9E5E-F5B9-26F5-FEB62F5CA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A7F43-DF04-7EB6-2126-06DF710C3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363DC-7D3A-7DCE-CC3C-01DD308B1B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F9AB7-BF5C-4057-A331-77378FF6CAE2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734AC-6E58-7EF5-6399-1E6AD754D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646E8-6D8C-9619-15B0-598A284C1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0596E-D922-49A3-819C-3CAB9EE12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968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2.xml"/><Relationship Id="rId3" Type="http://schemas.openxmlformats.org/officeDocument/2006/relationships/slide" Target="slide10.xml"/><Relationship Id="rId7" Type="http://schemas.openxmlformats.org/officeDocument/2006/relationships/slide" Target="slide3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8.xml"/><Relationship Id="rId11" Type="http://schemas.openxmlformats.org/officeDocument/2006/relationships/slide" Target="slide64.xml"/><Relationship Id="rId5" Type="http://schemas.openxmlformats.org/officeDocument/2006/relationships/slide" Target="slide25.xml"/><Relationship Id="rId10" Type="http://schemas.openxmlformats.org/officeDocument/2006/relationships/slide" Target="slide57.xml"/><Relationship Id="rId4" Type="http://schemas.openxmlformats.org/officeDocument/2006/relationships/slide" Target="slide15.xml"/><Relationship Id="rId9" Type="http://schemas.openxmlformats.org/officeDocument/2006/relationships/slide" Target="slide4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://edopportunity.org/segregation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9187C-5FD7-48B3-95D2-F8A6D9549A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The state of segregation: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70 years after </a:t>
            </a:r>
            <a:r>
              <a:rPr lang="en-US" i="1" dirty="0">
                <a:solidFill>
                  <a:srgbClr val="C00000"/>
                </a:solidFill>
              </a:rPr>
              <a:t>Brown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5E360E-80C9-4DA2-8A67-A6C047D7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847786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Ann Owens, University of Southern California</a:t>
            </a:r>
          </a:p>
          <a:p>
            <a:r>
              <a:rPr lang="en-US" dirty="0"/>
              <a:t>Sean Reardon, Stanford University</a:t>
            </a:r>
          </a:p>
          <a:p>
            <a:endParaRPr lang="en-US" dirty="0"/>
          </a:p>
          <a:p>
            <a:r>
              <a:rPr lang="en-US" dirty="0"/>
              <a:t>May 6, 2024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584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EB36B-DA31-18D9-394F-BAB4356E5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 Insights into School Segregation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F4E5D-FA5B-5422-FE52-CC566C664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2" action="ppaction://hlinksldjump"/>
              </a:rPr>
              <a:t>Measuring school segregation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3" action="ppaction://hlinksldjump"/>
              </a:rPr>
              <a:t>How did </a:t>
            </a:r>
            <a:r>
              <a:rPr lang="en-US" i="1" dirty="0">
                <a:hlinkClick r:id="rId3" action="ppaction://hlinksldjump"/>
              </a:rPr>
              <a:t>Brown v. Board of Education </a:t>
            </a:r>
            <a:r>
              <a:rPr lang="en-US" dirty="0">
                <a:hlinkClick r:id="rId3" action="ppaction://hlinksldjump"/>
              </a:rPr>
              <a:t>change school segregation?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4" action="ppaction://hlinksldjump"/>
              </a:rPr>
              <a:t>How has racial/ethnic school segregation changed recently?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5" action="ppaction://hlinksldjump"/>
              </a:rPr>
              <a:t>Has school segregation returned to pre-</a:t>
            </a:r>
            <a:r>
              <a:rPr lang="en-US" i="1" dirty="0">
                <a:hlinkClick r:id="rId5" action="ppaction://hlinksldjump"/>
              </a:rPr>
              <a:t>Brown</a:t>
            </a:r>
            <a:r>
              <a:rPr lang="en-US" dirty="0">
                <a:hlinkClick r:id="rId5" action="ppaction://hlinksldjump"/>
              </a:rPr>
              <a:t> levels?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6" action="ppaction://hlinksldjump"/>
              </a:rPr>
              <a:t>How has economic school segregation changed recently?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7" action="ppaction://hlinksldjump"/>
              </a:rPr>
              <a:t>What role do school district boundaries play in school segregation?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8" action="ppaction://hlinksldjump"/>
              </a:rPr>
              <a:t>Where is segregation high?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9" action="ppaction://hlinksldjump"/>
              </a:rPr>
              <a:t>How do non-school factors shape recent trends in school segregation?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10" action="ppaction://hlinksldjump"/>
              </a:rPr>
              <a:t>How do educational policies shape recent trends in school segregation?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11" action="ppaction://hlinksldjump"/>
              </a:rPr>
              <a:t>How does school segregation affect educational opportunities?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122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839EE-6C24-88A6-CB0F-D7CA50D26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Measuring school segregation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53324-0C08-7111-D9F7-4D4DA29BD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The normalized exposure index compares the compositions of schools attended by students of different racial/ethnic or economic groups.</a:t>
            </a:r>
          </a:p>
          <a:p>
            <a:pPr lvl="1"/>
            <a:r>
              <a:rPr lang="en-US" dirty="0"/>
              <a:t>Also known as the variance ratio index, the relative variation index, or </a:t>
            </a:r>
            <a:r>
              <a:rPr lang="en-US" i="1" dirty="0"/>
              <a:t>eta</a:t>
            </a:r>
            <a:r>
              <a:rPr lang="en-US" baseline="30000" dirty="0"/>
              <a:t>2</a:t>
            </a:r>
            <a:r>
              <a:rPr lang="en-US" dirty="0"/>
              <a:t>.</a:t>
            </a:r>
          </a:p>
          <a:p>
            <a:r>
              <a:rPr lang="en-US" dirty="0"/>
              <a:t>Highly correlated with other standard measures of segregation (dissimilarity index, information theory index) </a:t>
            </a:r>
          </a:p>
          <a:p>
            <a:pPr lvl="1"/>
            <a:r>
              <a:rPr lang="en-US" dirty="0"/>
              <a:t>but readily interpretable and has better mathematical properties </a:t>
            </a:r>
          </a:p>
        </p:txBody>
      </p:sp>
    </p:spTree>
    <p:extLst>
      <p:ext uri="{BB962C8B-B14F-4D97-AF65-F5344CB8AC3E}">
        <p14:creationId xmlns:p14="http://schemas.microsoft.com/office/powerpoint/2010/main" val="617545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388A38-B55F-72B2-6086-65D650B1F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1"/>
            <a:ext cx="12192000" cy="68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93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50E99E-ECF1-BFF7-6090-2E76F46C9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1"/>
            <a:ext cx="12192000" cy="68513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844F7FC-5D52-1FD2-BD21-BEC5212E728D}"/>
              </a:ext>
            </a:extLst>
          </p:cNvPr>
          <p:cNvGrpSpPr/>
          <p:nvPr/>
        </p:nvGrpSpPr>
        <p:grpSpPr>
          <a:xfrm>
            <a:off x="1892423" y="3268463"/>
            <a:ext cx="7136167" cy="2652943"/>
            <a:chOff x="1892423" y="3268463"/>
            <a:chExt cx="7136167" cy="2652943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174A759-BC07-4A8F-8FAB-19FFBE64E6FC}"/>
                </a:ext>
              </a:extLst>
            </p:cNvPr>
            <p:cNvCxnSpPr>
              <a:cxnSpLocks/>
            </p:cNvCxnSpPr>
            <p:nvPr/>
          </p:nvCxnSpPr>
          <p:spPr>
            <a:xfrm>
              <a:off x="9028590" y="4261282"/>
              <a:ext cx="0" cy="1660124"/>
            </a:xfrm>
            <a:prstGeom prst="straightConnector1">
              <a:avLst/>
            </a:prstGeom>
            <a:ln w="38100"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07178DE-90F9-CCAC-555B-AB87F66B5D69}"/>
                </a:ext>
              </a:extLst>
            </p:cNvPr>
            <p:cNvCxnSpPr>
              <a:cxnSpLocks/>
            </p:cNvCxnSpPr>
            <p:nvPr/>
          </p:nvCxnSpPr>
          <p:spPr>
            <a:xfrm>
              <a:off x="1892423" y="3268463"/>
              <a:ext cx="0" cy="2333347"/>
            </a:xfrm>
            <a:prstGeom prst="straightConnector1">
              <a:avLst/>
            </a:prstGeom>
            <a:ln w="38100"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5875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03BE21-C961-AA02-2AAC-836494EB6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1"/>
            <a:ext cx="12192000" cy="685133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961705C-C1F6-65B1-D7CF-23F8A2A092E0}"/>
              </a:ext>
            </a:extLst>
          </p:cNvPr>
          <p:cNvGrpSpPr/>
          <p:nvPr/>
        </p:nvGrpSpPr>
        <p:grpSpPr>
          <a:xfrm>
            <a:off x="1892423" y="3268463"/>
            <a:ext cx="7136167" cy="2652943"/>
            <a:chOff x="1892423" y="3268463"/>
            <a:chExt cx="7136167" cy="2652943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146A549-59B4-B20F-5782-D2BCF44B31D1}"/>
                </a:ext>
              </a:extLst>
            </p:cNvPr>
            <p:cNvCxnSpPr>
              <a:cxnSpLocks/>
            </p:cNvCxnSpPr>
            <p:nvPr/>
          </p:nvCxnSpPr>
          <p:spPr>
            <a:xfrm>
              <a:off x="9028590" y="4261282"/>
              <a:ext cx="0" cy="1660124"/>
            </a:xfrm>
            <a:prstGeom prst="straightConnector1">
              <a:avLst/>
            </a:prstGeom>
            <a:ln w="38100"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45F4B6C-3879-A4DE-CE26-DB4473856504}"/>
                </a:ext>
              </a:extLst>
            </p:cNvPr>
            <p:cNvCxnSpPr>
              <a:cxnSpLocks/>
            </p:cNvCxnSpPr>
            <p:nvPr/>
          </p:nvCxnSpPr>
          <p:spPr>
            <a:xfrm>
              <a:off x="1892423" y="3268463"/>
              <a:ext cx="0" cy="2333347"/>
            </a:xfrm>
            <a:prstGeom prst="straightConnector1">
              <a:avLst/>
            </a:prstGeom>
            <a:ln w="38100"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5EE1BF2-E756-B235-1F3F-48D01A097257}"/>
              </a:ext>
            </a:extLst>
          </p:cNvPr>
          <p:cNvCxnSpPr/>
          <p:nvPr/>
        </p:nvCxnSpPr>
        <p:spPr>
          <a:xfrm flipH="1">
            <a:off x="6339189" y="1382794"/>
            <a:ext cx="2707689" cy="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F87EFD9-5EA9-E0BD-08DA-CF53F82A2D65}"/>
              </a:ext>
            </a:extLst>
          </p:cNvPr>
          <p:cNvCxnSpPr>
            <a:cxnSpLocks/>
          </p:cNvCxnSpPr>
          <p:nvPr/>
        </p:nvCxnSpPr>
        <p:spPr>
          <a:xfrm>
            <a:off x="2047462" y="1386109"/>
            <a:ext cx="2616918" cy="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914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84DD7E-A096-11C3-E6C3-D0E7A6261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1"/>
            <a:ext cx="12192000" cy="68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03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61C8EE-FF42-0C6C-A6DB-E2A7B9BB8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1"/>
            <a:ext cx="12192000" cy="68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18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F8EDCB-12E9-9E43-E87F-85E3D5C0F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1"/>
            <a:ext cx="12192000" cy="68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12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087E4-2CA0-29EA-7971-506B1E98F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How did </a:t>
            </a:r>
            <a:r>
              <a:rPr lang="en-US" i="1" dirty="0"/>
              <a:t>Brown v. Board of Education </a:t>
            </a:r>
            <a:r>
              <a:rPr lang="en-US" dirty="0"/>
              <a:t>change school segregation?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760D8-0462-0537-1C38-CF2580DA6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+mj-lt"/>
            </a:endParaRPr>
          </a:p>
          <a:p>
            <a:r>
              <a:rPr lang="en-US" i="1" dirty="0">
                <a:latin typeface="+mj-lt"/>
              </a:rPr>
              <a:t>Brown v. Board </a:t>
            </a:r>
            <a:r>
              <a:rPr lang="en-US" dirty="0">
                <a:latin typeface="+mj-lt"/>
              </a:rPr>
              <a:t>declared separate schooling systems unequal and unconstitutional. It paved the way for future decisions that led to affirmative desegregation of schools within districts.</a:t>
            </a:r>
          </a:p>
          <a:p>
            <a:r>
              <a:rPr lang="en-US" dirty="0">
                <a:latin typeface="+mj-lt"/>
              </a:rPr>
              <a:t>However, school segregation in the South did not change much in many places until the 1968</a:t>
            </a:r>
            <a:r>
              <a:rPr lang="en-US" i="1" dirty="0">
                <a:latin typeface="+mj-lt"/>
              </a:rPr>
              <a:t> Green v New Kent County</a:t>
            </a:r>
            <a:r>
              <a:rPr lang="en-US" dirty="0">
                <a:latin typeface="+mj-lt"/>
              </a:rPr>
              <a:t> decision.</a:t>
            </a:r>
          </a:p>
        </p:txBody>
      </p:sp>
    </p:spTree>
    <p:extLst>
      <p:ext uri="{BB962C8B-B14F-4D97-AF65-F5344CB8AC3E}">
        <p14:creationId xmlns:p14="http://schemas.microsoft.com/office/powerpoint/2010/main" val="550770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4F1CE4-4044-1E4B-8B8B-FBD3FFDC2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1"/>
            <a:ext cx="12192000" cy="68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30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3BBD45-D389-E814-CEA2-5A8AFA177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1"/>
            <a:ext cx="12192000" cy="68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815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B99579-705D-1619-204C-9881137B3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1"/>
            <a:ext cx="12192000" cy="68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136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E50CBB-8927-B3AA-C988-32EFDF2E9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46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FD600-B6DF-36B1-AD77-06A8F9321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How has racial/ethnic school segregation changed recently?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08A36-BCEF-264C-52C7-7382966FA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School segregation has increased by 37% since 1991 in large districts. </a:t>
            </a:r>
          </a:p>
          <a:p>
            <a:r>
              <a:rPr lang="en-US" dirty="0"/>
              <a:t>The increase is large in relative terms but modest compared to the declines in segregation prior to 1973</a:t>
            </a:r>
          </a:p>
          <a:p>
            <a:r>
              <a:rPr lang="en-US" dirty="0"/>
              <a:t>Segregation is very high in some large districts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187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B99579-705D-1619-204C-9881137B3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1"/>
            <a:ext cx="12192000" cy="68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023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8B3E04-032D-34BA-FFB9-198BB484C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68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3A6F64-DF3F-1A11-A2F7-3D99406C3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357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755AC-98BB-FBE2-9CD5-64577B8F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42147-FA49-48D0-D18F-BA59F1D03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337EC7-D7AE-E610-A4B1-CCD8252F4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0A469E-D2FE-0E39-8865-83973FD985DA}"/>
              </a:ext>
            </a:extLst>
          </p:cNvPr>
          <p:cNvSpPr/>
          <p:nvPr/>
        </p:nvSpPr>
        <p:spPr>
          <a:xfrm>
            <a:off x="7181556" y="4790049"/>
            <a:ext cx="4719711" cy="492369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4033A-7175-9811-83E0-1BA0C58EB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A1665-A725-BCC1-D4CC-49FC670E9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6AAED7-1A94-9065-39BC-04061D845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48C3FF-9B44-6482-0545-1C7C7606ED6B}"/>
              </a:ext>
            </a:extLst>
          </p:cNvPr>
          <p:cNvSpPr txBox="1"/>
          <p:nvPr/>
        </p:nvSpPr>
        <p:spPr>
          <a:xfrm>
            <a:off x="8604965" y="2677634"/>
            <a:ext cx="1593643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White-Black segregation grew by 37% from 1991-2019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007A727-E8D5-BEF6-AACB-1177D862D766}"/>
              </a:ext>
            </a:extLst>
          </p:cNvPr>
          <p:cNvCxnSpPr>
            <a:cxnSpLocks/>
          </p:cNvCxnSpPr>
          <p:nvPr/>
        </p:nvCxnSpPr>
        <p:spPr>
          <a:xfrm>
            <a:off x="10796016" y="1398080"/>
            <a:ext cx="85344" cy="4033456"/>
          </a:xfrm>
          <a:prstGeom prst="straightConnector1">
            <a:avLst/>
          </a:prstGeom>
          <a:ln w="25400"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725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12479-4EFF-6956-1BC2-51CF0F338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FCAAA-0338-B186-C69F-33ECB2F24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961765-3205-F12D-561A-1CD1DE617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42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D7869-C76F-FDB3-1FEB-8F92DC802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9E51D-F019-5B4B-A982-56DCB8732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944AAB-A792-DA08-CB2C-395D182CB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440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09C70-F3B7-E733-6E88-0AF8DF45D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77967-89BC-5741-21DA-C22EE5A89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E08E54-5934-FE8F-A8A2-5B45AF810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62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A3B3B-5362-D17A-7BCD-C838C045E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A0984-018C-B32C-BB7B-44AF1D0EE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B6C629-97F1-24EC-6CDC-D5EB80515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C5F2A-EE32-C46B-1BC7-8B8ABBBC6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Has school segregation returned to pre-</a:t>
            </a:r>
            <a:r>
              <a:rPr lang="en-US" i="1" dirty="0"/>
              <a:t>Brown</a:t>
            </a:r>
            <a:r>
              <a:rPr lang="en-US" dirty="0"/>
              <a:t> levels?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9774D-CF4D-902B-0D22-30A535CEE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No. Segregation levels are high, troubling, and rising in large districts, but they are not at pre-</a:t>
            </a:r>
            <a:r>
              <a:rPr lang="en-US" i="1" dirty="0"/>
              <a:t>Brown</a:t>
            </a:r>
            <a:r>
              <a:rPr lang="en-US" dirty="0"/>
              <a:t> levels. </a:t>
            </a:r>
          </a:p>
          <a:p>
            <a:r>
              <a:rPr lang="en-US" dirty="0"/>
              <a:t>Some scholars have noted that the proportion of students in predominantly minority (Black/Hispanic/Native) schools has risen sharply and is higher than it was in the late 1960s.</a:t>
            </a:r>
          </a:p>
          <a:p>
            <a:r>
              <a:rPr lang="en-US" dirty="0"/>
              <a:t>But this is mostly </a:t>
            </a:r>
            <a:r>
              <a:rPr lang="en-US"/>
              <a:t>(but not </a:t>
            </a:r>
            <a:r>
              <a:rPr lang="en-US" dirty="0"/>
              <a:t>entirely) due to changing student demographics.</a:t>
            </a:r>
          </a:p>
          <a:p>
            <a:r>
              <a:rPr lang="en-US" dirty="0"/>
              <a:t>As the school population has become less White, all students attend school with fewer White students than in the past.</a:t>
            </a:r>
          </a:p>
        </p:txBody>
      </p:sp>
    </p:spTree>
    <p:extLst>
      <p:ext uri="{BB962C8B-B14F-4D97-AF65-F5344CB8AC3E}">
        <p14:creationId xmlns:p14="http://schemas.microsoft.com/office/powerpoint/2010/main" val="1162700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6F2F6-AAD6-65FA-0751-1029CC89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21C00-0B2A-A094-8385-7C2BD1436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B12E29-26E0-C8EC-6B0C-F4A86AFA3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740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E524A-E1A8-BD7F-11D4-04B58DA6A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16878-2911-86BA-91B2-8AA4AB2B9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B555CE-06C1-CAE9-6B80-7F4FD19A2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79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7AB5F-E73E-1888-DCDB-6ADD65653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How has economic school segregation changed since 1991?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B967C-92BC-84FD-0219-6CB5503AA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Segregation between students eligible and ineligible for free lunch has increased in large districts since 1991.</a:t>
            </a:r>
          </a:p>
          <a:p>
            <a:pPr lvl="1"/>
            <a:r>
              <a:rPr lang="en-US" dirty="0"/>
              <a:t>Most of that increase is in the last 15 years. </a:t>
            </a:r>
          </a:p>
          <a:p>
            <a:r>
              <a:rPr lang="en-US" dirty="0"/>
              <a:t>Racial-economic segregation—the racial/ethnic difference in exposure to school poverty—has also increased.</a:t>
            </a:r>
          </a:p>
          <a:p>
            <a:r>
              <a:rPr lang="en-US" dirty="0"/>
              <a:t>We don’t have data prior to 1991 on economic segregation.</a:t>
            </a:r>
          </a:p>
        </p:txBody>
      </p:sp>
    </p:spTree>
    <p:extLst>
      <p:ext uri="{BB962C8B-B14F-4D97-AF65-F5344CB8AC3E}">
        <p14:creationId xmlns:p14="http://schemas.microsoft.com/office/powerpoint/2010/main" val="24403791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BD7F-8B51-CF07-CB8C-6EBA32151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5D12D-54ED-FB6E-DEEA-B62FF42B7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79D4E0-EDE9-E5E4-95C3-37F3B37BB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A0602B-8A7E-0CA3-3040-90B3C26934E7}"/>
              </a:ext>
            </a:extLst>
          </p:cNvPr>
          <p:cNvSpPr txBox="1"/>
          <p:nvPr/>
        </p:nvSpPr>
        <p:spPr>
          <a:xfrm>
            <a:off x="8584428" y="2215640"/>
            <a:ext cx="1593643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Economic school segregation grew by 52% from 1991-2019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6CBE811-8695-D239-5CD0-5DF613A08A1C}"/>
              </a:ext>
            </a:extLst>
          </p:cNvPr>
          <p:cNvCxnSpPr>
            <a:cxnSpLocks/>
          </p:cNvCxnSpPr>
          <p:nvPr/>
        </p:nvCxnSpPr>
        <p:spPr>
          <a:xfrm>
            <a:off x="10827529" y="1452150"/>
            <a:ext cx="0" cy="1459726"/>
          </a:xfrm>
          <a:prstGeom prst="straightConnector1">
            <a:avLst/>
          </a:prstGeom>
          <a:ln w="25400"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5948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99791-511E-7835-BFF7-B897D3571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5ACD8-2851-6CCF-D796-80B593CE4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1A2662-CC5B-E9EC-7258-37529060F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FFD7A4-041B-6B02-2547-9C8777325993}"/>
              </a:ext>
            </a:extLst>
          </p:cNvPr>
          <p:cNvSpPr txBox="1"/>
          <p:nvPr/>
        </p:nvSpPr>
        <p:spPr>
          <a:xfrm>
            <a:off x="8814786" y="2844828"/>
            <a:ext cx="1593643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Black-White economic school segregation grew by 70% from 1991-2019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FFBA305-63EC-0150-A3A2-189148C34195}"/>
              </a:ext>
            </a:extLst>
          </p:cNvPr>
          <p:cNvCxnSpPr>
            <a:cxnSpLocks/>
          </p:cNvCxnSpPr>
          <p:nvPr/>
        </p:nvCxnSpPr>
        <p:spPr>
          <a:xfrm>
            <a:off x="10827529" y="1967707"/>
            <a:ext cx="0" cy="1530746"/>
          </a:xfrm>
          <a:prstGeom prst="straightConnector1">
            <a:avLst/>
          </a:prstGeom>
          <a:ln w="25400"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7101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3A38B-6C2D-E920-7B40-CD7D21107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29BE4-6803-348B-E2DB-E77E3B242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11CD80-726A-C5AF-711F-43F0FC3FC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92AEFE-548A-3E4C-C8DC-232EABBFB332}"/>
              </a:ext>
            </a:extLst>
          </p:cNvPr>
          <p:cNvSpPr txBox="1"/>
          <p:nvPr/>
        </p:nvSpPr>
        <p:spPr>
          <a:xfrm>
            <a:off x="8814786" y="2850924"/>
            <a:ext cx="1593643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Hispanic-White economic school segregation grew by 68% from 1991-2019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318A04-678A-4E55-11FB-1CD90312C551}"/>
              </a:ext>
            </a:extLst>
          </p:cNvPr>
          <p:cNvCxnSpPr>
            <a:cxnSpLocks/>
          </p:cNvCxnSpPr>
          <p:nvPr/>
        </p:nvCxnSpPr>
        <p:spPr>
          <a:xfrm>
            <a:off x="10827529" y="2266769"/>
            <a:ext cx="0" cy="1379823"/>
          </a:xfrm>
          <a:prstGeom prst="straightConnector1">
            <a:avLst/>
          </a:prstGeom>
          <a:ln w="25400"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3085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E17D3-FA1D-7877-2635-168373CA7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 What role do school district boundaries play in school segregation?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C0C81-697E-6C12-6B85-2712C3312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The analyses above focus on segregation among schools in the same district.</a:t>
            </a:r>
          </a:p>
          <a:p>
            <a:r>
              <a:rPr lang="en-US" dirty="0"/>
              <a:t>But most school segregation in metropolitan areas occurs </a:t>
            </a:r>
            <a:r>
              <a:rPr lang="en-US" i="1" dirty="0"/>
              <a:t>between districts</a:t>
            </a:r>
            <a:r>
              <a:rPr lang="en-US" dirty="0"/>
              <a:t>, rather than between schools within the same district. </a:t>
            </a:r>
          </a:p>
        </p:txBody>
      </p:sp>
    </p:spTree>
    <p:extLst>
      <p:ext uri="{BB962C8B-B14F-4D97-AF65-F5344CB8AC3E}">
        <p14:creationId xmlns:p14="http://schemas.microsoft.com/office/powerpoint/2010/main" val="16255451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2A72F-E253-7114-CA04-AB19EA63A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3B3D9-417E-90A0-7469-160EEFFA3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FDA3DF-378B-A5CA-6C52-B3722BCD4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77" y="0"/>
            <a:ext cx="117476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536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72A97-2664-66AA-E950-D43FE517C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A25C2-3D9E-3386-3FD9-0B4D05C49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F616A6-45C6-BF24-41EF-C58BE5FE4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77" y="0"/>
            <a:ext cx="117476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79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64D218-C5A4-2184-A7CC-0AC64A00C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77" y="0"/>
            <a:ext cx="117476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285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59892C-7F09-05DD-DBA5-0DFEE0322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77" y="0"/>
            <a:ext cx="117476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9060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1C13D2-301D-08B9-1DFF-2D0CED603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" y="0"/>
            <a:ext cx="12163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6005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D2D949-D9AA-85CF-4D01-73B1645F5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" y="0"/>
            <a:ext cx="1216393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074DD3-C70F-BB76-8718-5488205FCF47}"/>
              </a:ext>
            </a:extLst>
          </p:cNvPr>
          <p:cNvSpPr txBox="1"/>
          <p:nvPr/>
        </p:nvSpPr>
        <p:spPr>
          <a:xfrm>
            <a:off x="2904980" y="846564"/>
            <a:ext cx="1911800" cy="2062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 the Detroit metropolitan area, between-district segregation is very high, and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accounts for 97% of total metropolitan area segregation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D369F3-1B03-ACDF-C539-6CFCAB45C5FC}"/>
              </a:ext>
            </a:extLst>
          </p:cNvPr>
          <p:cNvSpPr txBox="1"/>
          <p:nvPr/>
        </p:nvSpPr>
        <p:spPr>
          <a:xfrm>
            <a:off x="5329312" y="2067566"/>
            <a:ext cx="1911800" cy="2062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 the Charlotte metropolitan area, between-district segregation is much lower, and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accounts for 47% of total metropolitan area segregation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281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82801A-2875-E3E7-ADF5-3DB883197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" y="0"/>
            <a:ext cx="12163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177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25A804-24EC-406E-2826-9FFB6E0A0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" y="0"/>
            <a:ext cx="12163934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D5CFDA-B9CF-0F8B-7D79-90BACAE4DE5F}"/>
              </a:ext>
            </a:extLst>
          </p:cNvPr>
          <p:cNvSpPr txBox="1"/>
          <p:nvPr/>
        </p:nvSpPr>
        <p:spPr>
          <a:xfrm>
            <a:off x="8086580" y="1971808"/>
            <a:ext cx="1911800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On average, between-district segregation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accounts for about 60% of total metropolitan area segregation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4825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55B1A2-3DB4-C0BC-4654-DB691F6DD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" y="0"/>
            <a:ext cx="12163934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B5593B-839D-90F1-1463-006DD2264DBB}"/>
              </a:ext>
            </a:extLst>
          </p:cNvPr>
          <p:cNvSpPr txBox="1"/>
          <p:nvPr/>
        </p:nvSpPr>
        <p:spPr>
          <a:xfrm>
            <a:off x="1425051" y="1603598"/>
            <a:ext cx="19118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Between-district segregation has been increasing since 1991</a:t>
            </a:r>
          </a:p>
        </p:txBody>
      </p:sp>
    </p:spTree>
    <p:extLst>
      <p:ext uri="{BB962C8B-B14F-4D97-AF65-F5344CB8AC3E}">
        <p14:creationId xmlns:p14="http://schemas.microsoft.com/office/powerpoint/2010/main" val="7214107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AFD6F-56F4-4729-E00A-0AD9DBA27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Where is segregation high?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7BE8C-66FD-D019-FEFD-825F62CD9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Generally, school segregation is higher in places with:</a:t>
            </a:r>
          </a:p>
          <a:p>
            <a:pPr lvl="1"/>
            <a:r>
              <a:rPr lang="en-US" dirty="0"/>
              <a:t>higher residential segregation</a:t>
            </a:r>
          </a:p>
          <a:p>
            <a:pPr lvl="1"/>
            <a:r>
              <a:rPr lang="en-US" dirty="0"/>
              <a:t>higher racial/ethnic socioeconomic inequality</a:t>
            </a:r>
          </a:p>
          <a:p>
            <a:pPr lvl="1"/>
            <a:r>
              <a:rPr lang="en-US" dirty="0"/>
              <a:t>larger enrollments and more schools</a:t>
            </a:r>
          </a:p>
        </p:txBody>
      </p:sp>
    </p:spTree>
    <p:extLst>
      <p:ext uri="{BB962C8B-B14F-4D97-AF65-F5344CB8AC3E}">
        <p14:creationId xmlns:p14="http://schemas.microsoft.com/office/powerpoint/2010/main" val="7695091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B21E6-C72B-1BED-32C7-36192D7F7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A8C32-BD04-1174-B48E-8392D5687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A2C2C2-A544-4AAB-C97D-1A5EC131B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886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FF682-2B7E-E335-F0B0-75EECDC8F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8CAFB-E9D2-0E31-46F8-530C4545C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ECB77A-9626-E585-564C-7584181FB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131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09C31-9931-A17E-EA3C-40BE1E2A2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8. How do non-school factors shape recent trends in school segregation?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35ED7-D161-9AC6-7EB8-531125FEE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Although segregation is higher in more segregation and economically unequal places, both residential segregation and racial socioeconomic inequality have been declining in large districts over the last 30 years.</a:t>
            </a:r>
          </a:p>
          <a:p>
            <a:r>
              <a:rPr lang="en-US" dirty="0"/>
              <a:t>In most districts, school segregation has increased while residential segregation and inequality have declined.</a:t>
            </a:r>
          </a:p>
          <a:p>
            <a:r>
              <a:rPr lang="en-US" dirty="0"/>
              <a:t>The rise in school segregation is not due to changes in racial/ethnic residential</a:t>
            </a:r>
            <a:r>
              <a:rPr lang="en-US" i="1" dirty="0"/>
              <a:t> </a:t>
            </a:r>
            <a:r>
              <a:rPr lang="en-US" dirty="0"/>
              <a:t>segregation and racial/ethnic socioeconomic inequality.</a:t>
            </a:r>
          </a:p>
        </p:txBody>
      </p:sp>
    </p:spTree>
    <p:extLst>
      <p:ext uri="{BB962C8B-B14F-4D97-AF65-F5344CB8AC3E}">
        <p14:creationId xmlns:p14="http://schemas.microsoft.com/office/powerpoint/2010/main" val="5154163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FB05C-5278-CD74-9AE9-8E2667818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6F2A18-542E-F555-A11B-A56F1DF500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409AC2-68D2-088E-0ACD-5D7FFA1B0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98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FB05C-5278-CD74-9AE9-8E2667818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6F2A18-542E-F555-A11B-A56F1DF500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409AC2-68D2-088E-0ACD-5D7FFA1B0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A0129FD-CAC0-4F84-E548-77DECA4A9618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5724144" y="4516309"/>
            <a:ext cx="2923493" cy="731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A76E22B-C7DA-139E-889A-69530065FCC9}"/>
              </a:ext>
            </a:extLst>
          </p:cNvPr>
          <p:cNvSpPr txBox="1"/>
          <p:nvPr/>
        </p:nvSpPr>
        <p:spPr>
          <a:xfrm>
            <a:off x="8647637" y="3485257"/>
            <a:ext cx="2288588" cy="2062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 1991, schools were much more integrated than neighborhoods: 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the average black-white neighborhood segregation was 0.36; 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the average school segregation was 0.20.</a:t>
            </a:r>
          </a:p>
        </p:txBody>
      </p:sp>
    </p:spTree>
    <p:extLst>
      <p:ext uri="{BB962C8B-B14F-4D97-AF65-F5344CB8AC3E}">
        <p14:creationId xmlns:p14="http://schemas.microsoft.com/office/powerpoint/2010/main" val="10130992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02E07-6EF3-1A87-1520-FED1A9744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2C277F-C2A8-2ABE-57E7-1DBFD1953F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63F16D-4A1D-6F4D-400A-1DD7565EA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1BB2D7C-ADBD-B29F-8A5C-D7777BED2D9E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5724144" y="4516309"/>
            <a:ext cx="2923493" cy="731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5DE82CB-3FCF-9483-FA32-ECAFD2F1B0E7}"/>
              </a:ext>
            </a:extLst>
          </p:cNvPr>
          <p:cNvSpPr txBox="1"/>
          <p:nvPr/>
        </p:nvSpPr>
        <p:spPr>
          <a:xfrm>
            <a:off x="8647637" y="3485257"/>
            <a:ext cx="2288588" cy="2062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 1991, schools were much more integrated than neighborhoods: 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the average black-white neighborhood segregation was 0.36; 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the average school segregation was 0.20.</a:t>
            </a:r>
          </a:p>
        </p:txBody>
      </p:sp>
    </p:spTree>
    <p:extLst>
      <p:ext uri="{BB962C8B-B14F-4D97-AF65-F5344CB8AC3E}">
        <p14:creationId xmlns:p14="http://schemas.microsoft.com/office/powerpoint/2010/main" val="11541838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6E37FC-58F8-8E4D-3B36-F2A0F2307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02AFA73-BB2E-386A-846A-BC5C386ADA9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724144" y="4516309"/>
            <a:ext cx="2923493" cy="731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FBCE782-1517-367C-2AC1-C8C0A76161E1}"/>
              </a:ext>
            </a:extLst>
          </p:cNvPr>
          <p:cNvSpPr txBox="1"/>
          <p:nvPr/>
        </p:nvSpPr>
        <p:spPr>
          <a:xfrm>
            <a:off x="8647637" y="3485257"/>
            <a:ext cx="2288588" cy="2062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 1991, schools were much more integrated than neighborhoods: 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the average black-white neighborhood segregation was 0.36; 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the average school segregation was 0.20.</a:t>
            </a:r>
          </a:p>
        </p:txBody>
      </p:sp>
    </p:spTree>
    <p:extLst>
      <p:ext uri="{BB962C8B-B14F-4D97-AF65-F5344CB8AC3E}">
        <p14:creationId xmlns:p14="http://schemas.microsoft.com/office/powerpoint/2010/main" val="39382526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37579C-8FCA-5B21-698E-4A18A608A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BE9BDF7-A241-C9DC-170F-C0DBC9610076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5724144" y="4516309"/>
            <a:ext cx="2923493" cy="731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96FBF09-6EF0-D54D-F275-FC7BBCA0D713}"/>
              </a:ext>
            </a:extLst>
          </p:cNvPr>
          <p:cNvSpPr txBox="1"/>
          <p:nvPr/>
        </p:nvSpPr>
        <p:spPr>
          <a:xfrm>
            <a:off x="8647637" y="3485257"/>
            <a:ext cx="2288588" cy="2062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 1991, schools were much more integrated than neighborhoods: 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the average black-white neighborhood segregation was 0.36; 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the average school segregation was 0.20.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8276BA1-B8D6-9AFD-3478-41288E3FBA7E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2465832" y="3130901"/>
            <a:ext cx="2148840" cy="11119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10AB99C-C39E-361D-7006-279E3D3285D3}"/>
              </a:ext>
            </a:extLst>
          </p:cNvPr>
          <p:cNvSpPr txBox="1"/>
          <p:nvPr/>
        </p:nvSpPr>
        <p:spPr>
          <a:xfrm>
            <a:off x="1261872" y="1315019"/>
            <a:ext cx="2407920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By 2019, average neighborhood segregation had declined to 0.28; while school segregation grew to 0.26.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Schools increasingly mirror their neighborhoods</a:t>
            </a:r>
          </a:p>
        </p:txBody>
      </p:sp>
    </p:spTree>
    <p:extLst>
      <p:ext uri="{BB962C8B-B14F-4D97-AF65-F5344CB8AC3E}">
        <p14:creationId xmlns:p14="http://schemas.microsoft.com/office/powerpoint/2010/main" val="16824557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F31B9-3718-8535-D520-8DBEF1F78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5B73F-5029-6004-57F4-55ABA00A8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D68E5A-F510-5F21-6461-7A83A7BC6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593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847A376-F7E7-43FA-713D-396874DE5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EDCDA60-6193-48F8-95C8-97040FBE1B72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5620512" y="1920706"/>
            <a:ext cx="2736728" cy="23891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B536869-6DE5-8FC6-C188-A327E8142969}"/>
              </a:ext>
            </a:extLst>
          </p:cNvPr>
          <p:cNvSpPr txBox="1"/>
          <p:nvPr/>
        </p:nvSpPr>
        <p:spPr>
          <a:xfrm>
            <a:off x="6196208" y="1089709"/>
            <a:ext cx="4322064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 1991, the black-white difference in both neighborhood and school poverty was 10 percentage points.</a:t>
            </a:r>
          </a:p>
        </p:txBody>
      </p:sp>
    </p:spTree>
    <p:extLst>
      <p:ext uri="{BB962C8B-B14F-4D97-AF65-F5344CB8AC3E}">
        <p14:creationId xmlns:p14="http://schemas.microsoft.com/office/powerpoint/2010/main" val="35313299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37747B-1454-42CD-39BF-B64631FC2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07F29BA-86FC-A59E-DD05-2B750062594C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5620512" y="1920706"/>
            <a:ext cx="2736728" cy="23891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0AD9402-A415-4789-4B3C-09A595998281}"/>
              </a:ext>
            </a:extLst>
          </p:cNvPr>
          <p:cNvSpPr txBox="1"/>
          <p:nvPr/>
        </p:nvSpPr>
        <p:spPr>
          <a:xfrm>
            <a:off x="6196208" y="1089709"/>
            <a:ext cx="4322064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 1991, the black-white difference in both neighborhood and school poverty was 10 percentage points.</a:t>
            </a:r>
          </a:p>
        </p:txBody>
      </p:sp>
    </p:spTree>
    <p:extLst>
      <p:ext uri="{BB962C8B-B14F-4D97-AF65-F5344CB8AC3E}">
        <p14:creationId xmlns:p14="http://schemas.microsoft.com/office/powerpoint/2010/main" val="23153886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AF0584-C1AB-CDA7-E6A5-59A778780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242E959-1181-D275-70CE-922861499F82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5620512" y="1920706"/>
            <a:ext cx="2736728" cy="23891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1F50246-E439-3759-CB83-676D0EF8E41E}"/>
              </a:ext>
            </a:extLst>
          </p:cNvPr>
          <p:cNvSpPr txBox="1"/>
          <p:nvPr/>
        </p:nvSpPr>
        <p:spPr>
          <a:xfrm>
            <a:off x="6196208" y="1089709"/>
            <a:ext cx="4322064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 1991, the black-white difference in both neighborhood and school poverty was 10 percentage points.</a:t>
            </a:r>
          </a:p>
        </p:txBody>
      </p:sp>
    </p:spTree>
    <p:extLst>
      <p:ext uri="{BB962C8B-B14F-4D97-AF65-F5344CB8AC3E}">
        <p14:creationId xmlns:p14="http://schemas.microsoft.com/office/powerpoint/2010/main" val="17833784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8EC5E15-B00A-BCF3-5BBD-B8C826FB6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AF6B634-85C3-7C74-1810-F30F9A5B25F5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5620512" y="1920706"/>
            <a:ext cx="2736728" cy="23891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2786E6A-4FF5-6F9A-E3E4-27E522E2084B}"/>
              </a:ext>
            </a:extLst>
          </p:cNvPr>
          <p:cNvCxnSpPr>
            <a:cxnSpLocks/>
          </p:cNvCxnSpPr>
          <p:nvPr/>
        </p:nvCxnSpPr>
        <p:spPr>
          <a:xfrm>
            <a:off x="2328672" y="3097531"/>
            <a:ext cx="1901952" cy="9075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9B85E41-491C-7BF5-9EBD-14124A933EB3}"/>
              </a:ext>
            </a:extLst>
          </p:cNvPr>
          <p:cNvSpPr txBox="1"/>
          <p:nvPr/>
        </p:nvSpPr>
        <p:spPr>
          <a:xfrm>
            <a:off x="1170432" y="1035428"/>
            <a:ext cx="2355645" cy="2062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 2019, the black-white difference in neighborhood poverty was only 6 percentage points; 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the black-white difference in school poverty was 15 percentage points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0705FD-01A9-A709-FB9E-B1BA05E2AC97}"/>
              </a:ext>
            </a:extLst>
          </p:cNvPr>
          <p:cNvSpPr txBox="1"/>
          <p:nvPr/>
        </p:nvSpPr>
        <p:spPr>
          <a:xfrm>
            <a:off x="6196208" y="1089709"/>
            <a:ext cx="4322064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 1991, the black-white difference in both neighborhood and school poverty was 10 percentage points.</a:t>
            </a:r>
          </a:p>
        </p:txBody>
      </p:sp>
    </p:spTree>
    <p:extLst>
      <p:ext uri="{BB962C8B-B14F-4D97-AF65-F5344CB8AC3E}">
        <p14:creationId xmlns:p14="http://schemas.microsoft.com/office/powerpoint/2010/main" val="27586401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102C1EB-CB40-D554-B04D-4FB865A59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1FAC94A-5D20-9A51-5CF2-8D8DC4FA6FFE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3273970" y="2177004"/>
            <a:ext cx="1736942" cy="20597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D0B6681-05ED-1538-CACC-8AB7ECB1A670}"/>
              </a:ext>
            </a:extLst>
          </p:cNvPr>
          <p:cNvSpPr txBox="1"/>
          <p:nvPr/>
        </p:nvSpPr>
        <p:spPr>
          <a:xfrm>
            <a:off x="1957234" y="1099786"/>
            <a:ext cx="2633472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From 1991-2019, the average racial socioeconomic disparity in these districts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declined by 20%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C84D99-C7FF-0068-9024-4277E037933D}"/>
              </a:ext>
            </a:extLst>
          </p:cNvPr>
          <p:cNvSpPr txBox="1"/>
          <p:nvPr/>
        </p:nvSpPr>
        <p:spPr>
          <a:xfrm>
            <a:off x="7681544" y="4173964"/>
            <a:ext cx="2901696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From 1991-2019, the average racial segregation level in these districts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increased by 29%.</a:t>
            </a:r>
          </a:p>
        </p:txBody>
      </p:sp>
    </p:spTree>
    <p:extLst>
      <p:ext uri="{BB962C8B-B14F-4D97-AF65-F5344CB8AC3E}">
        <p14:creationId xmlns:p14="http://schemas.microsoft.com/office/powerpoint/2010/main" val="19236721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E4358-D418-DA5D-90C5-4E177F614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How does educational policy shape recent trends in school segregation?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2D591-72C2-EC54-71FA-7385CB544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We examine the role of 2 factors:</a:t>
            </a:r>
          </a:p>
          <a:p>
            <a:pPr lvl="1"/>
            <a:r>
              <a:rPr lang="en-US" dirty="0"/>
              <a:t>The end of court-ordered desegregation in many districts</a:t>
            </a:r>
          </a:p>
          <a:p>
            <a:pPr lvl="1"/>
            <a:r>
              <a:rPr lang="en-US" dirty="0"/>
              <a:t>The expansion of school choice (proxied by the expansion of the charter school sector)</a:t>
            </a:r>
          </a:p>
          <a:p>
            <a:r>
              <a:rPr lang="en-US" dirty="0"/>
              <a:t>Since 1991, roughly two-thirds of districts that were under court-ordered desegregation have been released from Court oversight.</a:t>
            </a:r>
          </a:p>
          <a:p>
            <a:r>
              <a:rPr lang="en-US" dirty="0"/>
              <a:t>Since 1998, the charter sector has grown, though the rate of expansion varies widely among districts.</a:t>
            </a:r>
          </a:p>
        </p:txBody>
      </p:sp>
    </p:spTree>
    <p:extLst>
      <p:ext uri="{BB962C8B-B14F-4D97-AF65-F5344CB8AC3E}">
        <p14:creationId xmlns:p14="http://schemas.microsoft.com/office/powerpoint/2010/main" val="4781598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E4358-D418-DA5D-90C5-4E177F614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Estimating counterfactual trends in school segregation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2D591-72C2-EC54-71FA-7385CB544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We fit 2-way fixed effects models to estimate the associations between school segregation levels and changes in residential segregation, racial income differences, court order status, and the expansion of the charter sector.	</a:t>
            </a:r>
          </a:p>
          <a:p>
            <a:pPr lvl="1"/>
            <a:r>
              <a:rPr lang="en-US" dirty="0"/>
              <a:t>Rich set of time-varying district control variables</a:t>
            </a:r>
          </a:p>
          <a:p>
            <a:r>
              <a:rPr lang="en-US" dirty="0"/>
              <a:t>We use the estimated parameters from these models to construct counterfactual trends in segregation levels – estimates of what the trends would have been had each of these factors been unchanged since 1991. </a:t>
            </a:r>
          </a:p>
        </p:txBody>
      </p:sp>
    </p:spTree>
    <p:extLst>
      <p:ext uri="{BB962C8B-B14F-4D97-AF65-F5344CB8AC3E}">
        <p14:creationId xmlns:p14="http://schemas.microsoft.com/office/powerpoint/2010/main" val="31706671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E603D9-B28D-933E-7A3E-81165C5CF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DE2EA2-A46D-1A84-008A-2C30B0C78FD5}"/>
              </a:ext>
            </a:extLst>
          </p:cNvPr>
          <p:cNvSpPr txBox="1"/>
          <p:nvPr/>
        </p:nvSpPr>
        <p:spPr>
          <a:xfrm>
            <a:off x="8258556" y="3428999"/>
            <a:ext cx="2901696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School segregation grew by 35% in large districts from 1991-2019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4033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3BBF338-FD90-54AB-326A-2E9BDBADF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7D5F1F-FB29-6526-AC98-B2508974A51D}"/>
              </a:ext>
            </a:extLst>
          </p:cNvPr>
          <p:cNvSpPr txBox="1"/>
          <p:nvPr/>
        </p:nvSpPr>
        <p:spPr>
          <a:xfrm>
            <a:off x="8258556" y="3428999"/>
            <a:ext cx="2901696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However, school segregation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would have grown by 30%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more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 were it not for declining residential segregation and racial economic inequality. 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1024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B3CB35-DB3E-2429-3ECC-30C10F8FA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752E0-7181-EB3F-FA04-A68A6DBF3719}"/>
              </a:ext>
            </a:extLst>
          </p:cNvPr>
          <p:cNvSpPr txBox="1"/>
          <p:nvPr/>
        </p:nvSpPr>
        <p:spPr>
          <a:xfrm>
            <a:off x="8258556" y="3428999"/>
            <a:ext cx="2901696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School segregation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would have grown by 12% less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were it not for the fact that many districts were released from court ordered desegregation plans.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584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EFE6D3-CC5E-B63A-D1AD-D7455FFB0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3CFF2E-5601-E061-2BF1-695A5997B12D}"/>
              </a:ext>
            </a:extLst>
          </p:cNvPr>
          <p:cNvSpPr txBox="1"/>
          <p:nvPr/>
        </p:nvSpPr>
        <p:spPr>
          <a:xfrm>
            <a:off x="8313420" y="4343399"/>
            <a:ext cx="2901696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School segregation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would have grown by 40% less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 from 1991-2019 were it not for the expansion of charter schools.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1795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7BF276-C2A2-AEB0-3AB5-3CF7BA1FC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0"/>
            <a:ext cx="12192000" cy="68450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A0E2A7-8A91-F6B2-12A5-081C10FC775C}"/>
              </a:ext>
            </a:extLst>
          </p:cNvPr>
          <p:cNvSpPr txBox="1"/>
          <p:nvPr/>
        </p:nvSpPr>
        <p:spPr>
          <a:xfrm>
            <a:off x="8054574" y="4335897"/>
            <a:ext cx="2901696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All of the growth in school segregation since 2000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is attributable to changes in student assignment and school choice/charter expansion.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2350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CBA7-EAAA-6C50-E6CE-5E0FA4EFF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How does school segregation affect educational opportunities?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E4AB3-BAA6-8F4F-CE5B-5D5BAB853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School segregation is strongly associated with racial/ethnic achievement gaps.</a:t>
            </a:r>
          </a:p>
          <a:p>
            <a:r>
              <a:rPr lang="en-US" dirty="0"/>
              <a:t>More importantly, school segregation is strong associated with the rate at which achievement gaps widen during school – segregation appears to lead to unequal learning opportunities for students of different groups.</a:t>
            </a:r>
          </a:p>
          <a:p>
            <a:r>
              <a:rPr lang="en-US" dirty="0"/>
              <a:t>Segregation appears to shape educational outcomes because it concentrates Black and Hispanic students in much higher poverty schools than their White peers.</a:t>
            </a:r>
          </a:p>
        </p:txBody>
      </p:sp>
    </p:spTree>
    <p:extLst>
      <p:ext uri="{BB962C8B-B14F-4D97-AF65-F5344CB8AC3E}">
        <p14:creationId xmlns:p14="http://schemas.microsoft.com/office/powerpoint/2010/main" val="30948759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A29C8-B0A0-439A-A652-9A879575B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47419-5E0C-47EE-B964-606954FA3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F498F6-7D35-45FD-9F65-29DB991CB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78"/>
            <a:ext cx="12192000" cy="684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579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CCA59-CFFD-4C79-A6C6-C18A091A9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8049F-8455-4B74-8D8E-75C57FF56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3F19A4-C7BC-43FB-934D-B0F61090F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78"/>
            <a:ext cx="12192000" cy="684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9606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BA513B0-82FF-4F41-8178-885375D1C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DB8501-F9F2-4ACD-B56A-9019CD500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2987478"/>
            <a:ext cx="12228128" cy="1828800"/>
            <a:chOff x="-305" y="2987478"/>
            <a:chExt cx="12188952" cy="18288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D03A94A-ADF5-4334-86B1-DBA5F70AC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85A18E1-CBE3-4BBD-B1B7-CDBCA685E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33EDCAA-1D6C-4710-9DA1-C7FC946D8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3916FBF2-1CC9-460D-A42B-FB77E515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42DFF4F-6887-0B74-C508-18E2E97D6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51037"/>
            <a:ext cx="5021782" cy="1509931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The Segregation Explorer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F95CF-EBBC-F48D-7AE2-E9F9ECA2A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0247" y="4551037"/>
            <a:ext cx="5654020" cy="150993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>
              <a:solidFill>
                <a:schemeClr val="tx2"/>
              </a:solidFill>
              <a:hlinkClick r:id="rId2"/>
            </a:endParaRPr>
          </a:p>
          <a:p>
            <a:pPr marL="0" indent="0">
              <a:buNone/>
            </a:pPr>
            <a:r>
              <a:rPr lang="en-US">
                <a:solidFill>
                  <a:schemeClr val="tx2"/>
                </a:solidFill>
                <a:hlinkClick r:id="rId2"/>
              </a:rPr>
              <a:t>http://edopportunity.org/segregation</a:t>
            </a:r>
            <a:endParaRPr lang="en-US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783D4AB6-A7B3-1935-48EF-236EF5D5C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02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860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EC838-D8CC-47E2-5445-4F82626A7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77" y="0"/>
            <a:ext cx="117476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07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16263</TotalTime>
  <Words>1348</Words>
  <Application>Microsoft Office PowerPoint</Application>
  <PresentationFormat>Widescreen</PresentationFormat>
  <Paragraphs>114</Paragraphs>
  <Slides>68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68</vt:i4>
      </vt:variant>
    </vt:vector>
  </HeadingPairs>
  <TitlesOfParts>
    <vt:vector size="74" baseType="lpstr">
      <vt:lpstr>Arial</vt:lpstr>
      <vt:lpstr>Calibri</vt:lpstr>
      <vt:lpstr>Calibri Light</vt:lpstr>
      <vt:lpstr>Office Theme</vt:lpstr>
      <vt:lpstr>Office Theme</vt:lpstr>
      <vt:lpstr>Office Theme</vt:lpstr>
      <vt:lpstr>The state of segregation: 70 years after Brown</vt:lpstr>
      <vt:lpstr>10 Insights into School Segregation </vt:lpstr>
      <vt:lpstr>1. Measuring school segregation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How did Brown v. Board of Education change school segregation?</vt:lpstr>
      <vt:lpstr>PowerPoint Presentation</vt:lpstr>
      <vt:lpstr>PowerPoint Presentation</vt:lpstr>
      <vt:lpstr>PowerPoint Presentation</vt:lpstr>
      <vt:lpstr>PowerPoint Presentation</vt:lpstr>
      <vt:lpstr>3. How has racial/ethnic school segregation changed recently?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 Has school segregation returned to pre-Brown levels?</vt:lpstr>
      <vt:lpstr>PowerPoint Presentation</vt:lpstr>
      <vt:lpstr>PowerPoint Presentation</vt:lpstr>
      <vt:lpstr>5. How has economic school segregation changed since 1991?</vt:lpstr>
      <vt:lpstr>PowerPoint Presentation</vt:lpstr>
      <vt:lpstr>PowerPoint Presentation</vt:lpstr>
      <vt:lpstr>PowerPoint Presentation</vt:lpstr>
      <vt:lpstr>6. What role do school district boundaries play in school segregation?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7. Where is segregation high?</vt:lpstr>
      <vt:lpstr>PowerPoint Presentation</vt:lpstr>
      <vt:lpstr>PowerPoint Presentation</vt:lpstr>
      <vt:lpstr>8. How do non-school factors shape recent trends in school segregation?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9. How does educational policy shape recent trends in school segregation?</vt:lpstr>
      <vt:lpstr>9. Estimating counterfactual trends in school segregation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10. How does school segregation affect educational opportunities? </vt:lpstr>
      <vt:lpstr>PowerPoint Presentation</vt:lpstr>
      <vt:lpstr>PowerPoint Presentation</vt:lpstr>
      <vt:lpstr>The Segregation Explorer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 Lauren Owens</dc:creator>
  <cp:lastModifiedBy>sean f. reardon</cp:lastModifiedBy>
  <cp:revision>106</cp:revision>
  <dcterms:created xsi:type="dcterms:W3CDTF">2024-04-12T21:32:20Z</dcterms:created>
  <dcterms:modified xsi:type="dcterms:W3CDTF">2024-05-06T05:21:31Z</dcterms:modified>
</cp:coreProperties>
</file>